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8" r:id="rId3"/>
    <p:sldId id="279" r:id="rId4"/>
    <p:sldId id="282" r:id="rId5"/>
    <p:sldId id="284" r:id="rId6"/>
    <p:sldId id="285" r:id="rId7"/>
    <p:sldId id="271" r:id="rId8"/>
    <p:sldId id="273" r:id="rId9"/>
    <p:sldId id="260" r:id="rId10"/>
    <p:sldId id="275" r:id="rId11"/>
    <p:sldId id="280" r:id="rId12"/>
    <p:sldId id="283" r:id="rId13"/>
    <p:sldId id="263" r:id="rId14"/>
    <p:sldId id="264" r:id="rId15"/>
    <p:sldId id="265" r:id="rId16"/>
    <p:sldId id="266" r:id="rId17"/>
    <p:sldId id="281" r:id="rId18"/>
    <p:sldId id="267" r:id="rId19"/>
    <p:sldId id="278" r:id="rId20"/>
    <p:sldId id="27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66FF"/>
    <a:srgbClr val="CC0000"/>
    <a:srgbClr val="993366"/>
    <a:srgbClr val="333399"/>
    <a:srgbClr val="660033"/>
    <a:srgbClr val="0000CC"/>
    <a:srgbClr val="800000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61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049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748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674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411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248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68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631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94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882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28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721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/20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5" name="Text Box 82"/>
          <p:cNvSpPr txBox="1">
            <a:spLocks noChangeArrowheads="1"/>
          </p:cNvSpPr>
          <p:nvPr/>
        </p:nvSpPr>
        <p:spPr bwMode="auto">
          <a:xfrm>
            <a:off x="2464357" y="4019569"/>
            <a:ext cx="8645603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990033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Presented by:</a:t>
            </a:r>
          </a:p>
          <a:p>
            <a:r>
              <a:rPr lang="en-US" altLang="ja-JP" sz="2800" b="1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Presenter 1, Presenter 2, Presenter 3</a:t>
            </a:r>
          </a:p>
          <a:p>
            <a:r>
              <a:rPr lang="en-US" altLang="ja-JP" sz="2250" dirty="0" smtClean="0">
                <a:solidFill>
                  <a:srgbClr val="002060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Department of Electrical &amp; Electronic Engineering</a:t>
            </a:r>
          </a:p>
          <a:p>
            <a:r>
              <a:rPr lang="en-US" altLang="ja-JP" sz="2400" dirty="0" smtClean="0">
                <a:solidFill>
                  <a:srgbClr val="002060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INDEPENDENT UNIVERSITY, BANGLADESH</a:t>
            </a:r>
            <a:endParaRPr lang="en-US" altLang="ja-JP" sz="2400" dirty="0">
              <a:solidFill>
                <a:srgbClr val="002060"/>
              </a:solidFill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74" name="Picture 73"/>
          <p:cNvPicPr/>
          <p:nvPr/>
        </p:nvPicPr>
        <p:blipFill>
          <a:blip r:embed="rId2"/>
          <a:stretch>
            <a:fillRect/>
          </a:stretch>
        </p:blipFill>
        <p:spPr>
          <a:xfrm>
            <a:off x="1325880" y="4169664"/>
            <a:ext cx="932688" cy="2057400"/>
          </a:xfrm>
          <a:prstGeom prst="rect">
            <a:avLst/>
          </a:prstGeom>
        </p:spPr>
      </p:pic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216310" y="176481"/>
            <a:ext cx="117495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2400" b="1" dirty="0" smtClean="0">
                <a:solidFill>
                  <a:srgbClr val="990033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EEE 400 PROGRESS REPORT PRESENTATION (1</a:t>
            </a:r>
            <a:r>
              <a:rPr lang="en-US" altLang="ja-JP" sz="2400" b="1" baseline="30000" dirty="0" smtClean="0">
                <a:solidFill>
                  <a:srgbClr val="990033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ST</a:t>
            </a:r>
            <a:r>
              <a:rPr lang="en-US" altLang="ja-JP" sz="2400" b="1" dirty="0" smtClean="0">
                <a:solidFill>
                  <a:srgbClr val="990033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 TERM)</a:t>
            </a:r>
          </a:p>
        </p:txBody>
      </p:sp>
      <p:sp>
        <p:nvSpPr>
          <p:cNvPr id="2" name="Rectangle 1"/>
          <p:cNvSpPr/>
          <p:nvPr/>
        </p:nvSpPr>
        <p:spPr>
          <a:xfrm>
            <a:off x="724515" y="1300471"/>
            <a:ext cx="107331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3600" b="1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Presentation title 36 </a:t>
            </a:r>
            <a:r>
              <a:rPr lang="en-US" altLang="ja-JP" sz="3600" b="1" dirty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points A</a:t>
            </a:r>
            <a:r>
              <a:rPr lang="en-US" altLang="ja-JP" sz="3600" b="1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rial bold Centered</a:t>
            </a:r>
            <a:endParaRPr lang="en-US" altLang="ja-JP" sz="3600" b="1" dirty="0"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85786" y="5787521"/>
            <a:ext cx="92368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 smtClean="0">
                <a:solidFill>
                  <a:srgbClr val="990033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Supervisor: </a:t>
            </a:r>
            <a:r>
              <a:rPr lang="en-US" altLang="ja-JP" sz="2400" b="1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Prof. Md. </a:t>
            </a:r>
            <a:r>
              <a:rPr lang="en-US" altLang="ja-JP" sz="2400" b="1" dirty="0" err="1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Abdur</a:t>
            </a:r>
            <a:r>
              <a:rPr lang="en-US" altLang="ja-JP" sz="2400" b="1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 </a:t>
            </a:r>
            <a:r>
              <a:rPr lang="en-US" altLang="ja-JP" sz="2400" b="1" dirty="0" err="1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Razzak</a:t>
            </a:r>
            <a:r>
              <a:rPr lang="en-US" altLang="ja-JP" sz="2400" b="1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70816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10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/20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Proposed System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8" name="Text Box 82"/>
          <p:cNvSpPr txBox="1">
            <a:spLocks noChangeArrowheads="1"/>
          </p:cNvSpPr>
          <p:nvPr/>
        </p:nvSpPr>
        <p:spPr bwMode="auto">
          <a:xfrm>
            <a:off x="5011711" y="824604"/>
            <a:ext cx="216857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CC0000"/>
                </a:solidFill>
                <a:ea typeface="MS PGothic" pitchFamily="34" charset="-128"/>
                <a:cs typeface="Arial" panose="020B0604020202020204" pitchFamily="34" charset="0"/>
              </a:rPr>
              <a:t>example</a:t>
            </a:r>
            <a:endParaRPr lang="en-US" altLang="ja-JP" sz="4000" b="1" dirty="0">
              <a:solidFill>
                <a:srgbClr val="CC000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3"/>
          <a:stretch>
            <a:fillRect/>
          </a:stretch>
        </p:blipFill>
        <p:spPr>
          <a:xfrm>
            <a:off x="1458839" y="1532490"/>
            <a:ext cx="9274322" cy="4575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98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11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/20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75897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Work Plan – RACI Matrix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078716"/>
              </p:ext>
            </p:extLst>
          </p:nvPr>
        </p:nvGraphicFramePr>
        <p:xfrm>
          <a:off x="252812" y="1074421"/>
          <a:ext cx="11713050" cy="52162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4008">
                  <a:extLst>
                    <a:ext uri="{9D8B030D-6E8A-4147-A177-3AD203B41FA5}">
                      <a16:colId xmlns:a16="http://schemas.microsoft.com/office/drawing/2014/main" val="1529400234"/>
                    </a:ext>
                  </a:extLst>
                </a:gridCol>
                <a:gridCol w="2979420">
                  <a:extLst>
                    <a:ext uri="{9D8B030D-6E8A-4147-A177-3AD203B41FA5}">
                      <a16:colId xmlns:a16="http://schemas.microsoft.com/office/drawing/2014/main" val="4042228337"/>
                    </a:ext>
                  </a:extLst>
                </a:gridCol>
                <a:gridCol w="1078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55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24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98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3022">
                  <a:extLst>
                    <a:ext uri="{9D8B030D-6E8A-4147-A177-3AD203B41FA5}">
                      <a16:colId xmlns:a16="http://schemas.microsoft.com/office/drawing/2014/main" val="3521846491"/>
                    </a:ext>
                  </a:extLst>
                </a:gridCol>
              </a:tblGrid>
              <a:tr h="435381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Period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Assignments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Responsible (R), Accountable (A),</a:t>
                      </a:r>
                      <a:r>
                        <a:rPr lang="en-US" sz="15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Consulted (C) &amp; Informed (I) 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 RACI </a:t>
                      </a:r>
                      <a:r>
                        <a:rPr lang="en-US" sz="15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Matrix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Start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End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Days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Status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48832555"/>
                  </a:ext>
                </a:extLst>
              </a:tr>
              <a:tr h="4156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Name (Supervisor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Group Member 1</a:t>
                      </a:r>
                      <a:endParaRPr lang="en-US" sz="1100" b="1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Group Member 2</a:t>
                      </a:r>
                      <a:endParaRPr lang="en-US" sz="1100" b="1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Group Member 3</a:t>
                      </a:r>
                      <a:endParaRPr lang="en-US" sz="1100" b="1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690"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5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Term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marR="0" indent="-2857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Prepare Plan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01.05.2021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30.05.2021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5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3150582"/>
                  </a:ext>
                </a:extLst>
              </a:tr>
              <a:tr h="2176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Review Literature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16.05.2021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30.08.2021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105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6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Problem </a:t>
                      </a:r>
                      <a:r>
                        <a:rPr lang="en-US" sz="15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Identification</a:t>
                      </a:r>
                      <a:endParaRPr lang="en-US" sz="15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16.06.2021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30.08.2021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75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6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Prepare Draft Budget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01.08.2021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30.08.2021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3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Prepare, Submit &amp; Present</a:t>
                      </a:r>
                    </a:p>
                    <a:p>
                      <a:pPr marL="284163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15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(Proposal, Progress Presentation</a:t>
                      </a:r>
                      <a:r>
                        <a:rPr lang="en-US" sz="15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5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&amp; Progress Report</a:t>
                      </a: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18.08.2021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07.10.2021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5381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5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nd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Term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Project Design</a:t>
                      </a:r>
                    </a:p>
                    <a:p>
                      <a:pPr marL="2841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(specify</a:t>
                      </a:r>
                      <a:r>
                        <a:rPr lang="en-US" sz="15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the work)</a:t>
                      </a:r>
                      <a:endParaRPr lang="en-US" sz="15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01.10.2021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30.11.2021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60</a:t>
                      </a: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5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53605594"/>
                  </a:ext>
                </a:extLst>
              </a:tr>
              <a:tr h="4353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Simulation / Hardware</a:t>
                      </a:r>
                      <a:endParaRPr lang="en-US" sz="15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2841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5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US" sz="15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specify</a:t>
                      </a:r>
                      <a:r>
                        <a:rPr lang="en-US" sz="15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the work)</a:t>
                      </a:r>
                      <a:endParaRPr lang="en-US" sz="15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01.11.2021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30.12.2021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60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53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Prepare, Submit &amp; </a:t>
                      </a:r>
                      <a:r>
                        <a:rPr lang="en-US" sz="15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Present</a:t>
                      </a:r>
                    </a:p>
                    <a:p>
                      <a:pPr marL="2841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(Presentation &amp; </a:t>
                      </a: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Progress Report)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01.12.2021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15.01.2022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7690"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Final Term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5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Testing prototype</a:t>
                      </a:r>
                      <a:endParaRPr lang="en-US" sz="15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01.01.2022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25.02.2022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55</a:t>
                      </a: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5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6848683"/>
                  </a:ext>
                </a:extLst>
              </a:tr>
              <a:tr h="2176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5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Result &amp; Analysis</a:t>
                      </a:r>
                      <a:endParaRPr lang="en-US" sz="15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01.02.2022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30.03.2022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60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7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Prepare, Submit &amp; </a:t>
                      </a:r>
                      <a:r>
                        <a:rPr lang="en-US" sz="15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Present</a:t>
                      </a:r>
                    </a:p>
                    <a:p>
                      <a:pPr marL="284163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(Final</a:t>
                      </a:r>
                      <a:r>
                        <a:rPr lang="en-US" sz="15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Report &amp; Presentation</a:t>
                      </a:r>
                      <a:r>
                        <a:rPr lang="en-US" sz="15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01.03.2022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30.04.2022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60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7875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marR="0" indent="-2857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5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Prepare Poster &amp; Present Group Demonstration</a:t>
                      </a:r>
                      <a:endParaRPr lang="en-US" sz="15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5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01.04.2022</a:t>
                      </a:r>
                      <a:endParaRPr lang="en-US" sz="15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5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30.05.2022</a:t>
                      </a:r>
                      <a:endParaRPr lang="en-US" sz="15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5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US" sz="15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</a:t>
                      </a:r>
                      <a:endParaRPr lang="en-US" sz="15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5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63038706"/>
                  </a:ext>
                </a:extLst>
              </a:tr>
            </a:tbl>
          </a:graphicData>
        </a:graphic>
      </p:graphicFrame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3588" y="4080813"/>
            <a:ext cx="487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5300" y="2553171"/>
            <a:ext cx="5730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4444" y="5319530"/>
            <a:ext cx="487362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 Box 82"/>
          <p:cNvSpPr txBox="1">
            <a:spLocks noChangeArrowheads="1"/>
          </p:cNvSpPr>
          <p:nvPr/>
        </p:nvSpPr>
        <p:spPr bwMode="auto">
          <a:xfrm rot="18923208">
            <a:off x="4325690" y="3601527"/>
            <a:ext cx="212285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FFC000"/>
                </a:solidFill>
                <a:ea typeface="MS PGothic" pitchFamily="34" charset="-128"/>
                <a:cs typeface="Arial" panose="020B0604020202020204" pitchFamily="34" charset="0"/>
              </a:rPr>
              <a:t>example</a:t>
            </a:r>
            <a:endParaRPr lang="en-US" altLang="ja-JP" sz="4000" b="1" dirty="0">
              <a:solidFill>
                <a:srgbClr val="FFC00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390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12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/20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75897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Project Plan – Gantt Chart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11747"/>
              </p:ext>
            </p:extLst>
          </p:nvPr>
        </p:nvGraphicFramePr>
        <p:xfrm>
          <a:off x="307685" y="1088100"/>
          <a:ext cx="11528957" cy="52505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6869">
                  <a:extLst>
                    <a:ext uri="{9D8B030D-6E8A-4147-A177-3AD203B41FA5}">
                      <a16:colId xmlns:a16="http://schemas.microsoft.com/office/drawing/2014/main" val="3883831429"/>
                    </a:ext>
                  </a:extLst>
                </a:gridCol>
                <a:gridCol w="396337">
                  <a:extLst>
                    <a:ext uri="{9D8B030D-6E8A-4147-A177-3AD203B41FA5}">
                      <a16:colId xmlns:a16="http://schemas.microsoft.com/office/drawing/2014/main" val="124828198"/>
                    </a:ext>
                  </a:extLst>
                </a:gridCol>
                <a:gridCol w="396337">
                  <a:extLst>
                    <a:ext uri="{9D8B030D-6E8A-4147-A177-3AD203B41FA5}">
                      <a16:colId xmlns:a16="http://schemas.microsoft.com/office/drawing/2014/main" val="4210191778"/>
                    </a:ext>
                  </a:extLst>
                </a:gridCol>
                <a:gridCol w="396337">
                  <a:extLst>
                    <a:ext uri="{9D8B030D-6E8A-4147-A177-3AD203B41FA5}">
                      <a16:colId xmlns:a16="http://schemas.microsoft.com/office/drawing/2014/main" val="4044321669"/>
                    </a:ext>
                  </a:extLst>
                </a:gridCol>
                <a:gridCol w="396337">
                  <a:extLst>
                    <a:ext uri="{9D8B030D-6E8A-4147-A177-3AD203B41FA5}">
                      <a16:colId xmlns:a16="http://schemas.microsoft.com/office/drawing/2014/main" val="2301146463"/>
                    </a:ext>
                  </a:extLst>
                </a:gridCol>
                <a:gridCol w="396337">
                  <a:extLst>
                    <a:ext uri="{9D8B030D-6E8A-4147-A177-3AD203B41FA5}">
                      <a16:colId xmlns:a16="http://schemas.microsoft.com/office/drawing/2014/main" val="828321555"/>
                    </a:ext>
                  </a:extLst>
                </a:gridCol>
                <a:gridCol w="396337">
                  <a:extLst>
                    <a:ext uri="{9D8B030D-6E8A-4147-A177-3AD203B41FA5}">
                      <a16:colId xmlns:a16="http://schemas.microsoft.com/office/drawing/2014/main" val="4000302824"/>
                    </a:ext>
                  </a:extLst>
                </a:gridCol>
                <a:gridCol w="396337">
                  <a:extLst>
                    <a:ext uri="{9D8B030D-6E8A-4147-A177-3AD203B41FA5}">
                      <a16:colId xmlns:a16="http://schemas.microsoft.com/office/drawing/2014/main" val="2230566609"/>
                    </a:ext>
                  </a:extLst>
                </a:gridCol>
                <a:gridCol w="396337">
                  <a:extLst>
                    <a:ext uri="{9D8B030D-6E8A-4147-A177-3AD203B41FA5}">
                      <a16:colId xmlns:a16="http://schemas.microsoft.com/office/drawing/2014/main" val="4279633517"/>
                    </a:ext>
                  </a:extLst>
                </a:gridCol>
                <a:gridCol w="396337">
                  <a:extLst>
                    <a:ext uri="{9D8B030D-6E8A-4147-A177-3AD203B41FA5}">
                      <a16:colId xmlns:a16="http://schemas.microsoft.com/office/drawing/2014/main" val="1287571070"/>
                    </a:ext>
                  </a:extLst>
                </a:gridCol>
                <a:gridCol w="396337">
                  <a:extLst>
                    <a:ext uri="{9D8B030D-6E8A-4147-A177-3AD203B41FA5}">
                      <a16:colId xmlns:a16="http://schemas.microsoft.com/office/drawing/2014/main" val="64999180"/>
                    </a:ext>
                  </a:extLst>
                </a:gridCol>
                <a:gridCol w="396337">
                  <a:extLst>
                    <a:ext uri="{9D8B030D-6E8A-4147-A177-3AD203B41FA5}">
                      <a16:colId xmlns:a16="http://schemas.microsoft.com/office/drawing/2014/main" val="1770480734"/>
                    </a:ext>
                  </a:extLst>
                </a:gridCol>
                <a:gridCol w="396337">
                  <a:extLst>
                    <a:ext uri="{9D8B030D-6E8A-4147-A177-3AD203B41FA5}">
                      <a16:colId xmlns:a16="http://schemas.microsoft.com/office/drawing/2014/main" val="3195581362"/>
                    </a:ext>
                  </a:extLst>
                </a:gridCol>
                <a:gridCol w="396337">
                  <a:extLst>
                    <a:ext uri="{9D8B030D-6E8A-4147-A177-3AD203B41FA5}">
                      <a16:colId xmlns:a16="http://schemas.microsoft.com/office/drawing/2014/main" val="1723743089"/>
                    </a:ext>
                  </a:extLst>
                </a:gridCol>
                <a:gridCol w="396337">
                  <a:extLst>
                    <a:ext uri="{9D8B030D-6E8A-4147-A177-3AD203B41FA5}">
                      <a16:colId xmlns:a16="http://schemas.microsoft.com/office/drawing/2014/main" val="1906093385"/>
                    </a:ext>
                  </a:extLst>
                </a:gridCol>
                <a:gridCol w="396337">
                  <a:extLst>
                    <a:ext uri="{9D8B030D-6E8A-4147-A177-3AD203B41FA5}">
                      <a16:colId xmlns:a16="http://schemas.microsoft.com/office/drawing/2014/main" val="4213282559"/>
                    </a:ext>
                  </a:extLst>
                </a:gridCol>
                <a:gridCol w="396337">
                  <a:extLst>
                    <a:ext uri="{9D8B030D-6E8A-4147-A177-3AD203B41FA5}">
                      <a16:colId xmlns:a16="http://schemas.microsoft.com/office/drawing/2014/main" val="109673699"/>
                    </a:ext>
                  </a:extLst>
                </a:gridCol>
                <a:gridCol w="396337">
                  <a:extLst>
                    <a:ext uri="{9D8B030D-6E8A-4147-A177-3AD203B41FA5}">
                      <a16:colId xmlns:a16="http://schemas.microsoft.com/office/drawing/2014/main" val="425675131"/>
                    </a:ext>
                  </a:extLst>
                </a:gridCol>
                <a:gridCol w="396337">
                  <a:extLst>
                    <a:ext uri="{9D8B030D-6E8A-4147-A177-3AD203B41FA5}">
                      <a16:colId xmlns:a16="http://schemas.microsoft.com/office/drawing/2014/main" val="2387602522"/>
                    </a:ext>
                  </a:extLst>
                </a:gridCol>
                <a:gridCol w="396337">
                  <a:extLst>
                    <a:ext uri="{9D8B030D-6E8A-4147-A177-3AD203B41FA5}">
                      <a16:colId xmlns:a16="http://schemas.microsoft.com/office/drawing/2014/main" val="2046000576"/>
                    </a:ext>
                  </a:extLst>
                </a:gridCol>
                <a:gridCol w="396337">
                  <a:extLst>
                    <a:ext uri="{9D8B030D-6E8A-4147-A177-3AD203B41FA5}">
                      <a16:colId xmlns:a16="http://schemas.microsoft.com/office/drawing/2014/main" val="1183866520"/>
                    </a:ext>
                  </a:extLst>
                </a:gridCol>
                <a:gridCol w="396337">
                  <a:extLst>
                    <a:ext uri="{9D8B030D-6E8A-4147-A177-3AD203B41FA5}">
                      <a16:colId xmlns:a16="http://schemas.microsoft.com/office/drawing/2014/main" val="3126508925"/>
                    </a:ext>
                  </a:extLst>
                </a:gridCol>
                <a:gridCol w="396337">
                  <a:extLst>
                    <a:ext uri="{9D8B030D-6E8A-4147-A177-3AD203B41FA5}">
                      <a16:colId xmlns:a16="http://schemas.microsoft.com/office/drawing/2014/main" val="3313665651"/>
                    </a:ext>
                  </a:extLst>
                </a:gridCol>
                <a:gridCol w="396337">
                  <a:extLst>
                    <a:ext uri="{9D8B030D-6E8A-4147-A177-3AD203B41FA5}">
                      <a16:colId xmlns:a16="http://schemas.microsoft.com/office/drawing/2014/main" val="3529529457"/>
                    </a:ext>
                  </a:extLst>
                </a:gridCol>
                <a:gridCol w="396337">
                  <a:extLst>
                    <a:ext uri="{9D8B030D-6E8A-4147-A177-3AD203B41FA5}">
                      <a16:colId xmlns:a16="http://schemas.microsoft.com/office/drawing/2014/main" val="2187778825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Task Name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1</a:t>
                      </a:r>
                      <a:r>
                        <a:rPr lang="en-US" sz="1400" baseline="30000" dirty="0">
                          <a:effectLst/>
                          <a:latin typeface="+mn-lt"/>
                        </a:rPr>
                        <a:t>st</a:t>
                      </a:r>
                      <a:r>
                        <a:rPr lang="en-US" sz="1400" dirty="0">
                          <a:effectLst/>
                          <a:latin typeface="+mn-lt"/>
                        </a:rPr>
                        <a:t> Term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2</a:t>
                      </a:r>
                      <a:r>
                        <a:rPr lang="en-US" sz="1400" baseline="30000" dirty="0">
                          <a:effectLst/>
                          <a:latin typeface="+mn-lt"/>
                        </a:rPr>
                        <a:t>nd</a:t>
                      </a:r>
                      <a:r>
                        <a:rPr lang="en-US" sz="1400" dirty="0">
                          <a:effectLst/>
                          <a:latin typeface="+mn-lt"/>
                        </a:rPr>
                        <a:t> Term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3</a:t>
                      </a:r>
                      <a:r>
                        <a:rPr lang="en-US" sz="1400" baseline="30000">
                          <a:effectLst/>
                          <a:latin typeface="+mn-lt"/>
                        </a:rPr>
                        <a:t>rd</a:t>
                      </a:r>
                      <a:r>
                        <a:rPr lang="en-US" sz="1400">
                          <a:effectLst/>
                          <a:latin typeface="+mn-lt"/>
                        </a:rPr>
                        <a:t> Term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2201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400" b="1" dirty="0" smtClean="0">
                          <a:effectLst/>
                          <a:latin typeface="+mn-lt"/>
                        </a:rPr>
                        <a:t>May-21</a:t>
                      </a:r>
                      <a:endParaRPr lang="en-US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400" b="1" dirty="0" smtClean="0">
                          <a:effectLst/>
                          <a:latin typeface="+mn-lt"/>
                        </a:rPr>
                        <a:t>Jun-21</a:t>
                      </a:r>
                      <a:endParaRPr lang="en-US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</a:rPr>
                        <a:t>Jul-21</a:t>
                      </a:r>
                      <a:r>
                        <a:rPr lang="en-US" sz="1400" b="1" dirty="0">
                          <a:effectLst/>
                          <a:latin typeface="+mn-lt"/>
                        </a:rPr>
                        <a:t> </a:t>
                      </a:r>
                      <a:endParaRPr lang="en-US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</a:rPr>
                        <a:t>Aug-21</a:t>
                      </a:r>
                      <a:r>
                        <a:rPr lang="en-US" sz="1400" b="1" dirty="0">
                          <a:effectLst/>
                          <a:latin typeface="+mn-lt"/>
                        </a:rPr>
                        <a:t> </a:t>
                      </a:r>
                      <a:endParaRPr lang="en-US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</a:rPr>
                        <a:t>Sep-21</a:t>
                      </a:r>
                      <a:r>
                        <a:rPr lang="en-US" sz="1400" b="1" dirty="0">
                          <a:effectLst/>
                          <a:latin typeface="+mn-lt"/>
                        </a:rPr>
                        <a:t> </a:t>
                      </a:r>
                      <a:endParaRPr lang="en-US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</a:rPr>
                        <a:t>Oct-21</a:t>
                      </a:r>
                      <a:r>
                        <a:rPr lang="en-US" sz="1400" b="1" dirty="0">
                          <a:effectLst/>
                          <a:latin typeface="+mn-lt"/>
                        </a:rPr>
                        <a:t> </a:t>
                      </a:r>
                      <a:endParaRPr lang="en-US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</a:rPr>
                        <a:t>Nov-21</a:t>
                      </a:r>
                      <a:r>
                        <a:rPr lang="en-US" sz="1400" b="1" dirty="0">
                          <a:effectLst/>
                          <a:latin typeface="+mn-lt"/>
                        </a:rPr>
                        <a:t> </a:t>
                      </a:r>
                      <a:endParaRPr lang="en-US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</a:rPr>
                        <a:t>Dec-21</a:t>
                      </a:r>
                      <a:endParaRPr lang="en-US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</a:rPr>
                        <a:t>Jan-22</a:t>
                      </a:r>
                      <a:endParaRPr lang="en-US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</a:rPr>
                        <a:t>Feb-22</a:t>
                      </a:r>
                      <a:endParaRPr lang="en-US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</a:rPr>
                        <a:t>Mar-22</a:t>
                      </a:r>
                      <a:endParaRPr lang="en-US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</a:rPr>
                        <a:t>Apr-22</a:t>
                      </a:r>
                      <a:endParaRPr lang="en-US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2384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n-lt"/>
                        </a:rPr>
                        <a:t>Prepare Plan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125967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</a:rPr>
                        <a:t>Research Literature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66787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</a:rPr>
                        <a:t>Problem Finding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88477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</a:rPr>
                        <a:t>Prepare Draft Budget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223380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n-lt"/>
                        </a:rPr>
                        <a:t>Prepare &amp; Submit</a:t>
                      </a:r>
                      <a:r>
                        <a:rPr lang="en-US" sz="1400" b="0" baseline="0" dirty="0" smtClean="0">
                          <a:effectLst/>
                          <a:latin typeface="+mn-lt"/>
                        </a:rPr>
                        <a:t> Project Proposal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74185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effectLst/>
                          <a:latin typeface="+mn-lt"/>
                        </a:rPr>
                        <a:t>Prepare &amp; Submit</a:t>
                      </a:r>
                      <a:r>
                        <a:rPr lang="en-US" sz="1400" b="0" baseline="0" dirty="0" smtClean="0">
                          <a:effectLst/>
                          <a:latin typeface="+mn-lt"/>
                        </a:rPr>
                        <a:t> 1</a:t>
                      </a:r>
                      <a:r>
                        <a:rPr lang="en-US" sz="1400" b="0" baseline="30000" dirty="0" smtClean="0">
                          <a:effectLst/>
                          <a:latin typeface="+mn-lt"/>
                        </a:rPr>
                        <a:t>st</a:t>
                      </a:r>
                      <a:r>
                        <a:rPr lang="en-US" sz="1400" b="0" baseline="0" dirty="0" smtClean="0">
                          <a:effectLst/>
                          <a:latin typeface="+mn-lt"/>
                        </a:rPr>
                        <a:t> Term Progress Report</a:t>
                      </a:r>
                      <a:endParaRPr lang="en-US" sz="1400" b="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344703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effectLst/>
                          <a:latin typeface="+mn-lt"/>
                        </a:rPr>
                        <a:t>Prepare &amp; Present</a:t>
                      </a:r>
                      <a:r>
                        <a:rPr lang="en-US" sz="1400" b="0" baseline="0" dirty="0" smtClean="0">
                          <a:effectLst/>
                          <a:latin typeface="+mn-lt"/>
                        </a:rPr>
                        <a:t> 1</a:t>
                      </a:r>
                      <a:r>
                        <a:rPr lang="en-US" sz="1400" b="0" baseline="30000" dirty="0" smtClean="0">
                          <a:effectLst/>
                          <a:latin typeface="+mn-lt"/>
                        </a:rPr>
                        <a:t>st</a:t>
                      </a:r>
                      <a:r>
                        <a:rPr lang="en-US" sz="1400" b="0" baseline="0" dirty="0" smtClean="0">
                          <a:effectLst/>
                          <a:latin typeface="+mn-lt"/>
                        </a:rPr>
                        <a:t> Term Progress</a:t>
                      </a:r>
                      <a:endParaRPr lang="en-US" sz="1400" b="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890329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 Design</a:t>
                      </a:r>
                    </a:p>
                  </a:txBody>
                  <a:tcPr marL="68580" marR="68580" marT="0" marB="0" anchor="ctr"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931669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Prototyping (Simulation)</a:t>
                      </a:r>
                    </a:p>
                  </a:txBody>
                  <a:tcPr marL="68580" marR="68580" marT="0" marB="0" anchor="ctr"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386903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effectLst/>
                          <a:latin typeface="+mn-lt"/>
                        </a:rPr>
                        <a:t>Prepare &amp; Submit</a:t>
                      </a:r>
                      <a:r>
                        <a:rPr lang="en-US" sz="1400" b="0" baseline="0" dirty="0" smtClean="0">
                          <a:effectLst/>
                          <a:latin typeface="+mn-lt"/>
                        </a:rPr>
                        <a:t> 2</a:t>
                      </a:r>
                      <a:r>
                        <a:rPr lang="en-US" sz="1400" b="0" baseline="30000" dirty="0" smtClean="0">
                          <a:effectLst/>
                          <a:latin typeface="+mn-lt"/>
                        </a:rPr>
                        <a:t>nd</a:t>
                      </a:r>
                      <a:r>
                        <a:rPr lang="en-US" sz="1400" b="0" baseline="0" dirty="0" smtClean="0">
                          <a:effectLst/>
                          <a:latin typeface="+mn-lt"/>
                        </a:rPr>
                        <a:t> Term Progress Report</a:t>
                      </a:r>
                      <a:endParaRPr lang="en-US" sz="1400" b="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360506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effectLst/>
                          <a:latin typeface="+mn-lt"/>
                        </a:rPr>
                        <a:t>Prepare &amp; Present</a:t>
                      </a:r>
                      <a:r>
                        <a:rPr lang="en-US" sz="1400" b="0" baseline="0" dirty="0" smtClean="0">
                          <a:effectLst/>
                          <a:latin typeface="+mn-lt"/>
                        </a:rPr>
                        <a:t> 2</a:t>
                      </a:r>
                      <a:r>
                        <a:rPr lang="en-US" sz="1400" b="0" baseline="30000" dirty="0" smtClean="0">
                          <a:effectLst/>
                          <a:latin typeface="+mn-lt"/>
                        </a:rPr>
                        <a:t>nd</a:t>
                      </a:r>
                      <a:r>
                        <a:rPr lang="en-US" sz="1400" b="0" baseline="0" dirty="0" smtClean="0">
                          <a:effectLst/>
                          <a:latin typeface="+mn-lt"/>
                        </a:rPr>
                        <a:t> Term Progress</a:t>
                      </a:r>
                      <a:endParaRPr lang="en-US" sz="1400" b="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77308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Prototyping (Hardware)</a:t>
                      </a: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85871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Testing &amp; Evaluation</a:t>
                      </a: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719907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 Report</a:t>
                      </a: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80022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 Presentation</a:t>
                      </a: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432276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 Demonstration</a:t>
                      </a: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857023"/>
                  </a:ext>
                </a:extLst>
              </a:tr>
            </a:tbl>
          </a:graphicData>
        </a:graphic>
      </p:graphicFrame>
      <p:sp>
        <p:nvSpPr>
          <p:cNvPr id="13" name="Text Box 82"/>
          <p:cNvSpPr txBox="1">
            <a:spLocks noChangeArrowheads="1"/>
          </p:cNvSpPr>
          <p:nvPr/>
        </p:nvSpPr>
        <p:spPr bwMode="auto">
          <a:xfrm rot="19023238">
            <a:off x="4213149" y="3835626"/>
            <a:ext cx="212285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FFC000"/>
                </a:solidFill>
                <a:ea typeface="MS PGothic" pitchFamily="34" charset="-128"/>
                <a:cs typeface="Arial" panose="020B0604020202020204" pitchFamily="34" charset="0"/>
              </a:rPr>
              <a:t>example</a:t>
            </a:r>
            <a:endParaRPr lang="en-US" altLang="ja-JP" sz="4000" b="1" dirty="0">
              <a:solidFill>
                <a:srgbClr val="FFC00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129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13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/20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" name="Text Box 82"/>
          <p:cNvSpPr txBox="1">
            <a:spLocks noChangeArrowheads="1"/>
          </p:cNvSpPr>
          <p:nvPr/>
        </p:nvSpPr>
        <p:spPr bwMode="auto">
          <a:xfrm>
            <a:off x="465619" y="1432747"/>
            <a:ext cx="1120212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The following outcome are expected from the proposed project:</a:t>
            </a:r>
          </a:p>
          <a:p>
            <a:pPr marL="1143000" lvl="1" indent="-576263">
              <a:buFont typeface="Wingdings" panose="05000000000000000000" pitchFamily="2" charset="2"/>
              <a:buChar char="Ø"/>
            </a:pPr>
            <a:r>
              <a:rPr lang="en-US" sz="2800" dirty="0" smtClean="0">
                <a:ea typeface="MS PGothic" pitchFamily="34" charset="-128"/>
                <a:cs typeface="Arial" panose="020B0604020202020204" pitchFamily="34" charset="0"/>
              </a:rPr>
              <a:t>Xxx</a:t>
            </a:r>
          </a:p>
          <a:p>
            <a:pPr marL="1143000" lvl="1" indent="-576263">
              <a:buFont typeface="Wingdings" panose="05000000000000000000" pitchFamily="2" charset="2"/>
              <a:buChar char="Ø"/>
            </a:pPr>
            <a:r>
              <a:rPr lang="en-US" sz="2800" dirty="0" smtClean="0">
                <a:ea typeface="MS PGothic" pitchFamily="34" charset="-128"/>
                <a:cs typeface="Arial" panose="020B0604020202020204" pitchFamily="34" charset="0"/>
              </a:rPr>
              <a:t>xxx</a:t>
            </a:r>
            <a:endParaRPr lang="en-US" sz="2800" dirty="0"/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Expected </a:t>
            </a:r>
            <a:r>
              <a:rPr lang="en-US" altLang="ja-JP" sz="4000" b="1" dirty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outcome of the </a:t>
            </a:r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project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867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14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/20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" name="Text Box 82"/>
          <p:cNvSpPr txBox="1">
            <a:spLocks noChangeArrowheads="1"/>
          </p:cNvSpPr>
          <p:nvPr/>
        </p:nvSpPr>
        <p:spPr bwMode="auto">
          <a:xfrm>
            <a:off x="332748" y="1222610"/>
            <a:ext cx="1140814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altLang="ja-JP" sz="28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Social impact: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altLang="ja-JP" sz="2800" dirty="0">
              <a:ea typeface="MS PGothic" pitchFamily="34" charset="-128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altLang="ja-JP" sz="2800" dirty="0" smtClean="0">
              <a:ea typeface="MS PGothic" pitchFamily="34" charset="-128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altLang="ja-JP" sz="2800" dirty="0">
              <a:ea typeface="MS PGothic" pitchFamily="34" charset="-128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altLang="ja-JP" sz="28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Health &amp; safety issues:</a:t>
            </a:r>
            <a:endParaRPr lang="en-US" altLang="ja-JP" sz="2800" dirty="0" smtClean="0">
              <a:ea typeface="MS PGothic" pitchFamily="34" charset="-128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altLang="ja-JP" sz="2800" dirty="0" smtClean="0">
              <a:ea typeface="MS PGothic" pitchFamily="34" charset="-128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altLang="ja-JP" sz="2800" dirty="0">
              <a:ea typeface="MS PGothic" pitchFamily="34" charset="-128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altLang="ja-JP" sz="2800" dirty="0" smtClean="0">
              <a:ea typeface="MS PGothic" pitchFamily="34" charset="-128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altLang="ja-JP" sz="28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Legal &amp; cultural issues:</a:t>
            </a:r>
            <a:r>
              <a:rPr lang="en-US" altLang="ja-JP" sz="2800" dirty="0" smtClean="0">
                <a:ea typeface="MS PGothic" pitchFamily="34" charset="-128"/>
                <a:cs typeface="Arial" panose="020B0604020202020204" pitchFamily="34" charset="0"/>
              </a:rPr>
              <a:t> </a:t>
            </a:r>
            <a:endParaRPr lang="en-US" sz="2800" dirty="0"/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Impact of project on</a:t>
            </a:r>
            <a:r>
              <a:rPr lang="en-US" altLang="ja-JP" sz="32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 </a:t>
            </a:r>
            <a:r>
              <a:rPr lang="en-US" altLang="ja-JP" sz="26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societal, health, safety, legal </a:t>
            </a:r>
            <a:r>
              <a:rPr lang="en-US" altLang="ja-JP" sz="2600" b="1" dirty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&amp; cultural issues </a:t>
            </a: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940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15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/20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9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Impact of project on the</a:t>
            </a:r>
            <a:r>
              <a:rPr lang="en-US" altLang="ja-JP" sz="32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 environment &amp; sustainability</a:t>
            </a:r>
            <a:endParaRPr lang="en-US" altLang="ja-JP" sz="32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11" name="Text Box 82"/>
          <p:cNvSpPr txBox="1">
            <a:spLocks noChangeArrowheads="1"/>
          </p:cNvSpPr>
          <p:nvPr/>
        </p:nvSpPr>
        <p:spPr bwMode="auto">
          <a:xfrm>
            <a:off x="332748" y="1222610"/>
            <a:ext cx="1140814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altLang="ja-JP" sz="28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Technical: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altLang="ja-JP" sz="2800" dirty="0" smtClean="0">
              <a:ea typeface="MS PGothic" pitchFamily="34" charset="-128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altLang="ja-JP" sz="2800" dirty="0">
              <a:ea typeface="MS PGothic" pitchFamily="34" charset="-128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altLang="ja-JP" sz="28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Economical: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altLang="ja-JP" sz="2800" dirty="0">
              <a:ea typeface="MS PGothic" pitchFamily="34" charset="-128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altLang="ja-JP" sz="2800" dirty="0">
              <a:ea typeface="MS PGothic" pitchFamily="34" charset="-128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altLang="ja-JP" sz="28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Environmental: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altLang="ja-JP" sz="2800" dirty="0">
              <a:ea typeface="MS PGothic" pitchFamily="34" charset="-128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altLang="ja-JP" sz="2800" dirty="0" smtClean="0">
              <a:ea typeface="MS PGothic" pitchFamily="34" charset="-128"/>
              <a:cs typeface="Arial" panose="020B0604020202020204" pitchFamily="34" charset="0"/>
            </a:endParaRPr>
          </a:p>
          <a:p>
            <a:pPr marL="457200" lvl="0" indent="-457200" algn="just">
              <a:buFont typeface="Wingdings" panose="05000000000000000000" pitchFamily="2" charset="2"/>
              <a:buChar char="q"/>
            </a:pPr>
            <a:r>
              <a:rPr lang="en-US" altLang="ja-JP" sz="28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SDG 2030</a:t>
            </a:r>
            <a:r>
              <a:rPr lang="en-US" altLang="ja-JP" sz="28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: </a:t>
            </a:r>
            <a:r>
              <a:rPr lang="en-US" sz="2800" dirty="0">
                <a:cs typeface="Times New Roman" panose="02020603050405020304" pitchFamily="18" charset="0"/>
              </a:rPr>
              <a:t>SDG 7 – Clean &amp; Affordable Energy, SDG 13 – Climate action, SDG 15 – Life  on </a:t>
            </a:r>
            <a:r>
              <a:rPr lang="en-US" sz="2800" dirty="0" smtClean="0">
                <a:cs typeface="Times New Roman" panose="02020603050405020304" pitchFamily="18" charset="0"/>
              </a:rPr>
              <a:t>land </a:t>
            </a:r>
            <a:r>
              <a:rPr lang="en-US" sz="28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(for example)</a:t>
            </a:r>
            <a:endParaRPr lang="en-US" sz="28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193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16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/20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Overall Budget to Implement the Project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16"/>
              </p:ext>
            </p:extLst>
          </p:nvPr>
        </p:nvGraphicFramePr>
        <p:xfrm>
          <a:off x="371005" y="1115237"/>
          <a:ext cx="11283505" cy="5136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2098">
                  <a:extLst>
                    <a:ext uri="{9D8B030D-6E8A-4147-A177-3AD203B41FA5}">
                      <a16:colId xmlns:a16="http://schemas.microsoft.com/office/drawing/2014/main" val="536674983"/>
                    </a:ext>
                  </a:extLst>
                </a:gridCol>
                <a:gridCol w="2555231">
                  <a:extLst>
                    <a:ext uri="{9D8B030D-6E8A-4147-A177-3AD203B41FA5}">
                      <a16:colId xmlns:a16="http://schemas.microsoft.com/office/drawing/2014/main" val="2769554966"/>
                    </a:ext>
                  </a:extLst>
                </a:gridCol>
                <a:gridCol w="5002743">
                  <a:extLst>
                    <a:ext uri="{9D8B030D-6E8A-4147-A177-3AD203B41FA5}">
                      <a16:colId xmlns:a16="http://schemas.microsoft.com/office/drawing/2014/main" val="2049643871"/>
                    </a:ext>
                  </a:extLst>
                </a:gridCol>
                <a:gridCol w="3263433">
                  <a:extLst>
                    <a:ext uri="{9D8B030D-6E8A-4147-A177-3AD203B41FA5}">
                      <a16:colId xmlns:a16="http://schemas.microsoft.com/office/drawing/2014/main" val="2664770885"/>
                    </a:ext>
                  </a:extLst>
                </a:gridCol>
              </a:tblGrid>
              <a:tr h="4979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Sl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Item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Justification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Price (BDT)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64484994"/>
                  </a:ext>
                </a:extLst>
              </a:tr>
              <a:tr h="6875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raditional Arabic"/>
                        </a:rPr>
                        <a:t>Project planning cost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20,000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58409758"/>
                  </a:ext>
                </a:extLst>
              </a:tr>
              <a:tr h="6875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2.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raditional Arabic"/>
                        </a:rPr>
                        <a:t>Human resource cost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25,000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64539019"/>
                  </a:ext>
                </a:extLst>
              </a:tr>
              <a:tr h="6875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3.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raditional Arabic"/>
                        </a:rPr>
                        <a:t>Software license / hardware</a:t>
                      </a:r>
                      <a:r>
                        <a:rPr lang="en-US" sz="2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raditional Arabic"/>
                        </a:rPr>
                        <a:t> components cost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20,000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2604516"/>
                  </a:ext>
                </a:extLst>
              </a:tr>
              <a:tr h="6875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4.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raditional Arabic"/>
                        </a:rPr>
                        <a:t>Project evaluation &amp; report cost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32644966"/>
                  </a:ext>
                </a:extLst>
              </a:tr>
              <a:tr h="6875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5.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raditional Arabic"/>
                        </a:rPr>
                        <a:t>Others cost including monitoring</a:t>
                      </a:r>
                      <a:r>
                        <a:rPr lang="en-US" sz="2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raditional Arabic"/>
                        </a:rPr>
                        <a:t> &amp;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raditional Arabic"/>
                        </a:rPr>
                        <a:t> control, documentation</a:t>
                      </a:r>
                      <a:r>
                        <a:rPr lang="en-US" sz="2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raditional Arabic"/>
                        </a:rPr>
                        <a:t> etc.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6868519"/>
                  </a:ext>
                </a:extLst>
              </a:tr>
              <a:tr h="373597">
                <a:tc gridSpan="3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Total (BDT)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effectLst/>
                        </a:rPr>
                        <a:t>66,000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9393704"/>
                  </a:ext>
                </a:extLst>
              </a:tr>
              <a:tr h="373597">
                <a:tc gridSpan="4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In words: 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</a:rPr>
                        <a:t>Sixty six thousand only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170122"/>
                  </a:ext>
                </a:extLst>
              </a:tr>
            </a:tbl>
          </a:graphicData>
        </a:graphic>
      </p:graphicFrame>
      <p:sp>
        <p:nvSpPr>
          <p:cNvPr id="11" name="Text Box 82"/>
          <p:cNvSpPr txBox="1">
            <a:spLocks noChangeArrowheads="1"/>
          </p:cNvSpPr>
          <p:nvPr/>
        </p:nvSpPr>
        <p:spPr bwMode="auto">
          <a:xfrm rot="18815636">
            <a:off x="4928469" y="3216087"/>
            <a:ext cx="216857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FFC000"/>
                </a:solidFill>
                <a:ea typeface="MS PGothic" pitchFamily="34" charset="-128"/>
                <a:cs typeface="Arial" panose="020B0604020202020204" pitchFamily="34" charset="0"/>
              </a:rPr>
              <a:t>example</a:t>
            </a:r>
            <a:endParaRPr lang="en-US" altLang="ja-JP" sz="4000" b="1" dirty="0">
              <a:solidFill>
                <a:srgbClr val="FFC00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240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17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/20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Components / Software Budget </a:t>
            </a:r>
            <a:r>
              <a:rPr lang="en-US" altLang="ja-JP" sz="2800" b="1" dirty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to Implement the </a:t>
            </a:r>
            <a:r>
              <a:rPr lang="en-US" altLang="ja-JP" sz="28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Project</a:t>
            </a:r>
            <a:endParaRPr lang="en-US" altLang="ja-JP" sz="28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610514"/>
              </p:ext>
            </p:extLst>
          </p:nvPr>
        </p:nvGraphicFramePr>
        <p:xfrm>
          <a:off x="441645" y="1076424"/>
          <a:ext cx="11316163" cy="52677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9330">
                  <a:extLst>
                    <a:ext uri="{9D8B030D-6E8A-4147-A177-3AD203B41FA5}">
                      <a16:colId xmlns:a16="http://schemas.microsoft.com/office/drawing/2014/main" val="536674983"/>
                    </a:ext>
                  </a:extLst>
                </a:gridCol>
                <a:gridCol w="2238675">
                  <a:extLst>
                    <a:ext uri="{9D8B030D-6E8A-4147-A177-3AD203B41FA5}">
                      <a16:colId xmlns:a16="http://schemas.microsoft.com/office/drawing/2014/main" val="2769554966"/>
                    </a:ext>
                  </a:extLst>
                </a:gridCol>
                <a:gridCol w="2238675">
                  <a:extLst>
                    <a:ext uri="{9D8B030D-6E8A-4147-A177-3AD203B41FA5}">
                      <a16:colId xmlns:a16="http://schemas.microsoft.com/office/drawing/2014/main" val="2800538792"/>
                    </a:ext>
                  </a:extLst>
                </a:gridCol>
                <a:gridCol w="3411629">
                  <a:extLst>
                    <a:ext uri="{9D8B030D-6E8A-4147-A177-3AD203B41FA5}">
                      <a16:colId xmlns:a16="http://schemas.microsoft.com/office/drawing/2014/main" val="2049643871"/>
                    </a:ext>
                  </a:extLst>
                </a:gridCol>
                <a:gridCol w="676799">
                  <a:extLst>
                    <a:ext uri="{9D8B030D-6E8A-4147-A177-3AD203B41FA5}">
                      <a16:colId xmlns:a16="http://schemas.microsoft.com/office/drawing/2014/main" val="1356947874"/>
                    </a:ext>
                  </a:extLst>
                </a:gridCol>
                <a:gridCol w="1268650">
                  <a:extLst>
                    <a:ext uri="{9D8B030D-6E8A-4147-A177-3AD203B41FA5}">
                      <a16:colId xmlns:a16="http://schemas.microsoft.com/office/drawing/2014/main" val="2012920810"/>
                    </a:ext>
                  </a:extLst>
                </a:gridCol>
                <a:gridCol w="1002405">
                  <a:extLst>
                    <a:ext uri="{9D8B030D-6E8A-4147-A177-3AD203B41FA5}">
                      <a16:colId xmlns:a16="http://schemas.microsoft.com/office/drawing/2014/main" val="2664770885"/>
                    </a:ext>
                  </a:extLst>
                </a:gridCol>
              </a:tblGrid>
              <a:tr h="64605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Sl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Item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Specifications</a:t>
                      </a:r>
                      <a:endParaRPr lang="en-US" sz="2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Justification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Qty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Unit Price (BDT)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Price (BDT)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64484994"/>
                  </a:ext>
                </a:extLst>
              </a:tr>
              <a:tr h="6455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58409758"/>
                  </a:ext>
                </a:extLst>
              </a:tr>
              <a:tr h="6495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2.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64539019"/>
                  </a:ext>
                </a:extLst>
              </a:tr>
              <a:tr h="6455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2604516"/>
                  </a:ext>
                </a:extLst>
              </a:tr>
              <a:tr h="6455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4.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32644966"/>
                  </a:ext>
                </a:extLst>
              </a:tr>
              <a:tr h="638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5.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6868519"/>
                  </a:ext>
                </a:extLst>
              </a:tr>
              <a:tr h="638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26733111"/>
                  </a:ext>
                </a:extLst>
              </a:tr>
              <a:tr h="379080">
                <a:tc gridSpan="6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Total (BDT)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9,450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933366"/>
                  </a:ext>
                </a:extLst>
              </a:tr>
              <a:tr h="379080">
                <a:tc gridSpan="7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In words: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Taka Nine Thousand and Four Hundred and Fifty Only.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359935"/>
                  </a:ext>
                </a:extLst>
              </a:tr>
            </a:tbl>
          </a:graphicData>
        </a:graphic>
      </p:graphicFrame>
      <p:sp>
        <p:nvSpPr>
          <p:cNvPr id="9" name="Text Box 82"/>
          <p:cNvSpPr txBox="1">
            <a:spLocks noChangeArrowheads="1"/>
          </p:cNvSpPr>
          <p:nvPr/>
        </p:nvSpPr>
        <p:spPr bwMode="auto">
          <a:xfrm rot="18815636">
            <a:off x="4928469" y="3216087"/>
            <a:ext cx="216857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FFC000"/>
                </a:solidFill>
                <a:ea typeface="MS PGothic" pitchFamily="34" charset="-128"/>
                <a:cs typeface="Arial" panose="020B0604020202020204" pitchFamily="34" charset="0"/>
              </a:rPr>
              <a:t>example</a:t>
            </a:r>
            <a:endParaRPr lang="en-US" altLang="ja-JP" sz="4000" b="1" dirty="0">
              <a:solidFill>
                <a:srgbClr val="FFC00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424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18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/20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57609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Addressing complex engineering problems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44916"/>
              </p:ext>
            </p:extLst>
          </p:nvPr>
        </p:nvGraphicFramePr>
        <p:xfrm>
          <a:off x="299720" y="1168588"/>
          <a:ext cx="11520805" cy="51499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3792">
                  <a:extLst>
                    <a:ext uri="{9D8B030D-6E8A-4147-A177-3AD203B41FA5}">
                      <a16:colId xmlns:a16="http://schemas.microsoft.com/office/drawing/2014/main" val="1910769243"/>
                    </a:ext>
                  </a:extLst>
                </a:gridCol>
                <a:gridCol w="2872416">
                  <a:extLst>
                    <a:ext uri="{9D8B030D-6E8A-4147-A177-3AD203B41FA5}">
                      <a16:colId xmlns:a16="http://schemas.microsoft.com/office/drawing/2014/main" val="2377256876"/>
                    </a:ext>
                  </a:extLst>
                </a:gridCol>
                <a:gridCol w="7824597">
                  <a:extLst>
                    <a:ext uri="{9D8B030D-6E8A-4147-A177-3AD203B41FA5}">
                      <a16:colId xmlns:a16="http://schemas.microsoft.com/office/drawing/2014/main" val="1370248668"/>
                    </a:ext>
                  </a:extLst>
                </a:gridCol>
              </a:tblGrid>
              <a:tr h="39069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 smtClean="0">
                          <a:effectLst/>
                        </a:rPr>
                        <a:t>Attributes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 smtClean="0">
                          <a:effectLst/>
                        </a:rPr>
                        <a:t>Addressing</a:t>
                      </a:r>
                      <a:r>
                        <a:rPr lang="en-US" sz="2000" b="1" u="none" strike="noStrike" baseline="0" dirty="0" smtClean="0">
                          <a:effectLst/>
                        </a:rPr>
                        <a:t> complex engineering problems</a:t>
                      </a:r>
                      <a:r>
                        <a:rPr lang="en-US" sz="2000" b="1" u="none" strike="noStrike" dirty="0" smtClean="0">
                          <a:effectLst/>
                        </a:rPr>
                        <a:t> </a:t>
                      </a:r>
                      <a:r>
                        <a:rPr lang="en-US" sz="2000" b="1" u="none" strike="noStrike" dirty="0">
                          <a:effectLst/>
                        </a:rPr>
                        <a:t>in the project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542694"/>
                  </a:ext>
                </a:extLst>
              </a:tr>
              <a:tr h="6798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WP1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en-US" sz="1800" u="none" strike="noStrike" dirty="0">
                          <a:effectLst/>
                        </a:rPr>
                        <a:t>Depth of knowledge required (WK3-WK5, WK8)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u="none" strike="noStrike" dirty="0" smtClean="0">
                        <a:effectLst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78561791"/>
                  </a:ext>
                </a:extLst>
              </a:tr>
              <a:tr h="6798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WP2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Range of conflicting requirements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160358"/>
                  </a:ext>
                </a:extLst>
              </a:tr>
              <a:tr h="6798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WP3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Depth of analysis required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96493548"/>
                  </a:ext>
                </a:extLst>
              </a:tr>
              <a:tr h="6798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WP4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Familiarity of issues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628098"/>
                  </a:ext>
                </a:extLst>
              </a:tr>
              <a:tr h="6798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WP5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Extent of applicable codes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5523888"/>
                  </a:ext>
                </a:extLst>
              </a:tr>
              <a:tr h="6798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WP6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Extent of stakeholder involvement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921457"/>
                  </a:ext>
                </a:extLst>
              </a:tr>
              <a:tr h="6798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WP7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Interdependence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6806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252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19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/20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" name="Text Box 82"/>
          <p:cNvSpPr txBox="1">
            <a:spLocks noChangeArrowheads="1"/>
          </p:cNvSpPr>
          <p:nvPr/>
        </p:nvSpPr>
        <p:spPr bwMode="auto">
          <a:xfrm>
            <a:off x="465619" y="1222610"/>
            <a:ext cx="1131185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dirty="0" smtClean="0">
                <a:ea typeface="MS PGothic" pitchFamily="34" charset="-128"/>
                <a:cs typeface="Arial" panose="020B0604020202020204" pitchFamily="34" charset="0"/>
              </a:rPr>
              <a:t>xx</a:t>
            </a:r>
            <a:endParaRPr lang="en-US" sz="2800" dirty="0"/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57609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Summary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964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2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/20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" name="Text Box 82"/>
          <p:cNvSpPr txBox="1">
            <a:spLocks noChangeArrowheads="1"/>
          </p:cNvSpPr>
          <p:nvPr/>
        </p:nvSpPr>
        <p:spPr bwMode="auto">
          <a:xfrm>
            <a:off x="872244" y="1060213"/>
            <a:ext cx="10680659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4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Background, Motivation and Objectives</a:t>
            </a:r>
          </a:p>
          <a:p>
            <a:pPr marL="1033463" lvl="1" indent="-457200">
              <a:buFont typeface="Wingdings" panose="05000000000000000000" pitchFamily="2" charset="2"/>
              <a:buChar char="Ø"/>
            </a:pPr>
            <a:r>
              <a:rPr lang="en-US" altLang="ja-JP" sz="2400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Existing systems and related works (literature review)</a:t>
            </a:r>
          </a:p>
          <a:p>
            <a:pPr marL="1033463" lvl="1" indent="-457200">
              <a:buFont typeface="Wingdings" panose="05000000000000000000" pitchFamily="2" charset="2"/>
              <a:buChar char="Ø"/>
            </a:pPr>
            <a:r>
              <a:rPr lang="en-US" altLang="ja-JP" sz="2400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Problems and challenges in the existing systems</a:t>
            </a:r>
          </a:p>
          <a:p>
            <a:pPr marL="1033463" lvl="1" indent="-457200">
              <a:buFont typeface="Wingdings" panose="05000000000000000000" pitchFamily="2" charset="2"/>
              <a:buChar char="Ø"/>
            </a:pPr>
            <a:r>
              <a:rPr lang="en-US" altLang="ja-JP" sz="2400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Possible solutions and objectives</a:t>
            </a: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4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Research Methodology</a:t>
            </a: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4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Proposed System</a:t>
            </a: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4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Work Plan </a:t>
            </a:r>
            <a:r>
              <a:rPr lang="en-US" altLang="ja-JP" sz="2400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– RACI matrix and Gantt Chart</a:t>
            </a: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4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Expected outcome of the project</a:t>
            </a:r>
          </a:p>
          <a:p>
            <a:pPr marL="576263" lvl="0" indent="-576263"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rgbClr val="002060"/>
                </a:solidFill>
              </a:rPr>
              <a:t>Impact </a:t>
            </a:r>
            <a:r>
              <a:rPr lang="en-US" sz="2400" b="1" dirty="0">
                <a:solidFill>
                  <a:srgbClr val="002060"/>
                </a:solidFill>
              </a:rPr>
              <a:t>of project </a:t>
            </a:r>
            <a:r>
              <a:rPr lang="en-US" sz="2400" b="1" dirty="0" smtClean="0">
                <a:solidFill>
                  <a:srgbClr val="002060"/>
                </a:solidFill>
              </a:rPr>
              <a:t>outcome on the</a:t>
            </a:r>
          </a:p>
          <a:p>
            <a:pPr marL="1143000" lvl="1" indent="-566738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</a:rPr>
              <a:t>societal</a:t>
            </a:r>
            <a:r>
              <a:rPr lang="en-US" sz="2400" dirty="0">
                <a:solidFill>
                  <a:srgbClr val="002060"/>
                </a:solidFill>
              </a:rPr>
              <a:t>, health, safety, legal and cultural </a:t>
            </a:r>
            <a:r>
              <a:rPr lang="en-US" sz="2400" dirty="0" smtClean="0">
                <a:solidFill>
                  <a:srgbClr val="002060"/>
                </a:solidFill>
              </a:rPr>
              <a:t>issues</a:t>
            </a:r>
            <a:endParaRPr lang="en-US" sz="2400" dirty="0">
              <a:solidFill>
                <a:srgbClr val="002060"/>
              </a:solidFill>
            </a:endParaRPr>
          </a:p>
          <a:p>
            <a:pPr marL="1143000" lvl="1" indent="-566738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</a:rPr>
              <a:t>environment </a:t>
            </a:r>
            <a:r>
              <a:rPr lang="en-US" sz="2400" dirty="0">
                <a:solidFill>
                  <a:srgbClr val="002060"/>
                </a:solidFill>
              </a:rPr>
              <a:t>and </a:t>
            </a:r>
            <a:r>
              <a:rPr lang="en-US" sz="2400" dirty="0" smtClean="0">
                <a:solidFill>
                  <a:srgbClr val="002060"/>
                </a:solidFill>
              </a:rPr>
              <a:t>sustainability</a:t>
            </a:r>
            <a:endParaRPr lang="en-US" sz="2400" dirty="0">
              <a:solidFill>
                <a:srgbClr val="002060"/>
              </a:solidFill>
            </a:endParaRP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2060"/>
                </a:solidFill>
              </a:rPr>
              <a:t>Proposed budget </a:t>
            </a:r>
            <a:r>
              <a:rPr lang="en-US" sz="2400" dirty="0" smtClean="0">
                <a:solidFill>
                  <a:srgbClr val="002060"/>
                </a:solidFill>
              </a:rPr>
              <a:t>– overall budget and component/software budget</a:t>
            </a:r>
            <a:endParaRPr lang="en-US" sz="2400" dirty="0">
              <a:solidFill>
                <a:srgbClr val="002060"/>
              </a:solidFill>
            </a:endParaRP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2060"/>
                </a:solidFill>
              </a:rPr>
              <a:t>Addressing Complex Engineering Problems and Knowledge Profile</a:t>
            </a:r>
          </a:p>
          <a:p>
            <a:pPr marL="576263" lvl="0" indent="-576263"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rgbClr val="002060"/>
                </a:solidFill>
              </a:rPr>
              <a:t>Summary</a:t>
            </a: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75897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Outline</a:t>
            </a: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931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20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/20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176481"/>
            <a:ext cx="110346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32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Any questions, comments or suggestions?</a:t>
            </a:r>
            <a:endParaRPr lang="en-US" altLang="ja-JP" sz="32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pic>
        <p:nvPicPr>
          <p:cNvPr id="8" name="Picture 2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057" y="1326290"/>
            <a:ext cx="9043416" cy="4800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476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3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/20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75897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Background and Motivation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31238" y="3377180"/>
            <a:ext cx="103559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Use </a:t>
            </a:r>
            <a:r>
              <a:rPr lang="en-US" altLang="ja-JP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2 to 4 pages to </a:t>
            </a:r>
            <a:r>
              <a:rPr lang="en-US" altLang="ja-JP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state the background of this project (preferably either pictorial or using block diagram) </a:t>
            </a:r>
          </a:p>
          <a:p>
            <a:r>
              <a:rPr lang="en-US" altLang="ja-JP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and why you are motivated to pursue this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931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4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/20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75897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Background and Motivation (contd..)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31238" y="3377180"/>
            <a:ext cx="103559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Use 2 to 4 pages to </a:t>
            </a:r>
            <a:r>
              <a:rPr lang="en-US" altLang="ja-JP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state the background of this project (preferably either pictorial or using block diagram) </a:t>
            </a:r>
          </a:p>
          <a:p>
            <a:r>
              <a:rPr lang="en-US" altLang="ja-JP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and why you are motivated to pursue this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797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5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/20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75897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Background and Motivation (contd..)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31238" y="3377180"/>
            <a:ext cx="103559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Use 2 to 4 pages to </a:t>
            </a:r>
            <a:r>
              <a:rPr lang="en-US" altLang="ja-JP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state the background of this project (preferably either pictorial or using block diagram) </a:t>
            </a:r>
          </a:p>
          <a:p>
            <a:r>
              <a:rPr lang="en-US" altLang="ja-JP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and why you are motivated to pursue this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10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6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/20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75897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Background and Motivation (contd..)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31238" y="3377180"/>
            <a:ext cx="103559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Use 2 to 4 pages to </a:t>
            </a:r>
            <a:r>
              <a:rPr lang="en-US" altLang="ja-JP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state the background of this project (preferably either pictorial or using block diagram) </a:t>
            </a:r>
          </a:p>
          <a:p>
            <a:r>
              <a:rPr lang="en-US" altLang="ja-JP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and why you are motivated to pursue this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323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7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/20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Literature Review (</a:t>
            </a:r>
            <a:r>
              <a:rPr lang="en-US" altLang="ja-JP" sz="34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most related journals / conferences</a:t>
            </a:r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)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926622"/>
              </p:ext>
            </p:extLst>
          </p:nvPr>
        </p:nvGraphicFramePr>
        <p:xfrm>
          <a:off x="371348" y="1200877"/>
          <a:ext cx="11314683" cy="50541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6327">
                  <a:extLst>
                    <a:ext uri="{9D8B030D-6E8A-4147-A177-3AD203B41FA5}">
                      <a16:colId xmlns:a16="http://schemas.microsoft.com/office/drawing/2014/main" val="222275493"/>
                    </a:ext>
                  </a:extLst>
                </a:gridCol>
                <a:gridCol w="3469461">
                  <a:extLst>
                    <a:ext uri="{9D8B030D-6E8A-4147-A177-3AD203B41FA5}">
                      <a16:colId xmlns:a16="http://schemas.microsoft.com/office/drawing/2014/main" val="227842360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val="3998253399"/>
                    </a:ext>
                  </a:extLst>
                </a:gridCol>
                <a:gridCol w="2527653">
                  <a:extLst>
                    <a:ext uri="{9D8B030D-6E8A-4147-A177-3AD203B41FA5}">
                      <a16:colId xmlns:a16="http://schemas.microsoft.com/office/drawing/2014/main" val="2518384348"/>
                    </a:ext>
                  </a:extLst>
                </a:gridCol>
                <a:gridCol w="2263802">
                  <a:extLst>
                    <a:ext uri="{9D8B030D-6E8A-4147-A177-3AD203B41FA5}">
                      <a16:colId xmlns:a16="http://schemas.microsoft.com/office/drawing/2014/main" val="379620919"/>
                    </a:ext>
                  </a:extLst>
                </a:gridCol>
              </a:tblGrid>
              <a:tr h="6220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Sl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Reference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(Journal / Conference </a:t>
                      </a:r>
                      <a:r>
                        <a:rPr lang="en-US" sz="1600" dirty="0" smtClean="0">
                          <a:effectLst/>
                        </a:rPr>
                        <a:t>papers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Outcome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Limitations / Problems / Challenging issues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Proposed Solution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2859936"/>
                  </a:ext>
                </a:extLst>
              </a:tr>
              <a:tr h="14615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M. A. </a:t>
                      </a:r>
                      <a:r>
                        <a:rPr lang="en-US" sz="1600" dirty="0" err="1">
                          <a:effectLst/>
                        </a:rPr>
                        <a:t>Razzak</a:t>
                      </a:r>
                      <a:r>
                        <a:rPr lang="en-US" sz="1600" dirty="0">
                          <a:effectLst/>
                        </a:rPr>
                        <a:t> and Bing Zeng, “A Constant Current </a:t>
                      </a:r>
                      <a:r>
                        <a:rPr lang="en-US" sz="1600" dirty="0" err="1">
                          <a:effectLst/>
                        </a:rPr>
                        <a:t>Immittance</a:t>
                      </a:r>
                      <a:r>
                        <a:rPr lang="en-US" sz="1600" dirty="0">
                          <a:effectLst/>
                        </a:rPr>
                        <a:t> Conversion Circuit”, IEEE International Conference on Circuits and Systems, </a:t>
                      </a:r>
                      <a:r>
                        <a:rPr lang="en-US" sz="1600" dirty="0" smtClean="0">
                          <a:effectLst/>
                        </a:rPr>
                        <a:t>14-18 </a:t>
                      </a:r>
                      <a:r>
                        <a:rPr lang="en-US" sz="1600" dirty="0">
                          <a:effectLst/>
                        </a:rPr>
                        <a:t>December, 2011, Sydney, Australia, pp. 746-751.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Provide constant current for dynamic load i.e. the load power will not be changed even when the load changes.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It requires more components which make the project complex as well as costly. Stability of the system will also be challenging.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Should be provided a simple topology which will make the system less complex, low cost as well as stable and robust.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7448312"/>
                  </a:ext>
                </a:extLst>
              </a:tr>
              <a:tr h="14083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0251836"/>
                  </a:ext>
                </a:extLst>
              </a:tr>
              <a:tr h="15620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0535707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1119877" y="4676084"/>
            <a:ext cx="1065734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2800" b="1" dirty="0">
                <a:solidFill>
                  <a:srgbClr val="FF0000"/>
                </a:solidFill>
                <a:ea typeface="MS PGothic" pitchFamily="34" charset="-128"/>
                <a:cs typeface="Arial" panose="020B0604020202020204" pitchFamily="34" charset="0"/>
              </a:rPr>
              <a:t>List at least 3  </a:t>
            </a:r>
            <a:r>
              <a:rPr lang="en-US" altLang="ja-JP" sz="2800" b="1" dirty="0" smtClean="0">
                <a:solidFill>
                  <a:srgbClr val="FF0000"/>
                </a:solidFill>
                <a:ea typeface="MS PGothic" pitchFamily="34" charset="-128"/>
                <a:cs typeface="Arial" panose="020B0604020202020204" pitchFamily="34" charset="0"/>
              </a:rPr>
              <a:t>most </a:t>
            </a:r>
            <a:r>
              <a:rPr lang="en-US" altLang="ja-JP" sz="2800" b="1" dirty="0">
                <a:solidFill>
                  <a:srgbClr val="FF0000"/>
                </a:solidFill>
                <a:ea typeface="MS PGothic" pitchFamily="34" charset="-128"/>
                <a:cs typeface="Arial" panose="020B0604020202020204" pitchFamily="34" charset="0"/>
              </a:rPr>
              <a:t>recent journal papers you have </a:t>
            </a:r>
            <a:r>
              <a:rPr lang="en-US" altLang="ja-JP" sz="2800" b="1" dirty="0" smtClean="0">
                <a:solidFill>
                  <a:srgbClr val="FF0000"/>
                </a:solidFill>
                <a:ea typeface="MS PGothic" pitchFamily="34" charset="-128"/>
                <a:cs typeface="Arial" panose="020B0604020202020204" pitchFamily="34" charset="0"/>
              </a:rPr>
              <a:t>reviewed. </a:t>
            </a:r>
          </a:p>
          <a:p>
            <a:pPr algn="ctr"/>
            <a:r>
              <a:rPr lang="en-US" altLang="ja-JP" sz="2800" b="1" dirty="0" smtClean="0">
                <a:solidFill>
                  <a:srgbClr val="FF0000"/>
                </a:solidFill>
                <a:ea typeface="MS PGothic" pitchFamily="34" charset="-128"/>
                <a:cs typeface="Arial" panose="020B0604020202020204" pitchFamily="34" charset="0"/>
              </a:rPr>
              <a:t>In case of unavailability of journals, list most recent conference papers.</a:t>
            </a:r>
            <a:endParaRPr lang="en-US" altLang="ja-JP" sz="2800" b="1" dirty="0">
              <a:solidFill>
                <a:srgbClr val="FF000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14" name="Text Box 82"/>
          <p:cNvSpPr txBox="1">
            <a:spLocks noChangeArrowheads="1"/>
          </p:cNvSpPr>
          <p:nvPr/>
        </p:nvSpPr>
        <p:spPr bwMode="auto">
          <a:xfrm rot="18926090">
            <a:off x="4697781" y="3506442"/>
            <a:ext cx="212285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FFC000"/>
                </a:solidFill>
                <a:ea typeface="MS PGothic" pitchFamily="34" charset="-128"/>
                <a:cs typeface="Arial" panose="020B0604020202020204" pitchFamily="34" charset="0"/>
              </a:rPr>
              <a:t>example</a:t>
            </a:r>
            <a:endParaRPr lang="en-US" altLang="ja-JP" sz="4000" b="1" dirty="0">
              <a:solidFill>
                <a:srgbClr val="FFC00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75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8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/20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" name="Text Box 82"/>
          <p:cNvSpPr txBox="1">
            <a:spLocks noChangeArrowheads="1"/>
          </p:cNvSpPr>
          <p:nvPr/>
        </p:nvSpPr>
        <p:spPr bwMode="auto">
          <a:xfrm>
            <a:off x="378468" y="1288813"/>
            <a:ext cx="1137157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ja-JP" sz="2800" b="1" dirty="0" smtClean="0">
                <a:solidFill>
                  <a:srgbClr val="993366"/>
                </a:solidFill>
                <a:ea typeface="MS PGothic" pitchFamily="34" charset="-128"/>
                <a:cs typeface="Arial" panose="020B0604020202020204" pitchFamily="34" charset="0"/>
              </a:rPr>
              <a:t>After literature review, the following major problems are discovered and needed to be addressed:</a:t>
            </a:r>
            <a:endParaRPr lang="en-US" altLang="ja-JP" sz="2800" b="1" dirty="0">
              <a:solidFill>
                <a:srgbClr val="993366"/>
              </a:solidFill>
              <a:ea typeface="MS PGothic" pitchFamily="34" charset="-128"/>
              <a:cs typeface="Arial" panose="020B0604020202020204" pitchFamily="34" charset="0"/>
            </a:endParaRP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sz="2800" dirty="0">
                <a:ea typeface="MS PGothic" pitchFamily="34" charset="-128"/>
                <a:cs typeface="Arial" panose="020B0604020202020204" pitchFamily="34" charset="0"/>
              </a:rPr>
              <a:t>Xx</a:t>
            </a: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sz="2800" dirty="0">
                <a:ea typeface="MS PGothic" pitchFamily="34" charset="-128"/>
                <a:cs typeface="Arial" panose="020B0604020202020204" pitchFamily="34" charset="0"/>
              </a:rPr>
              <a:t>Xx</a:t>
            </a: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sz="2800" dirty="0">
                <a:ea typeface="MS PGothic" pitchFamily="34" charset="-128"/>
                <a:cs typeface="Arial" panose="020B0604020202020204" pitchFamily="34" charset="0"/>
              </a:rPr>
              <a:t>Xx</a:t>
            </a:r>
          </a:p>
          <a:p>
            <a:endParaRPr lang="en-US" altLang="ja-JP" sz="2800" b="1" dirty="0" smtClean="0">
              <a:ea typeface="MS PGothic" pitchFamily="34" charset="-128"/>
              <a:cs typeface="Arial" panose="020B0604020202020204" pitchFamily="34" charset="0"/>
            </a:endParaRPr>
          </a:p>
          <a:p>
            <a:r>
              <a:rPr lang="en-US" altLang="ja-JP" sz="28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The objectives of the proposed system are:</a:t>
            </a: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sz="2800" dirty="0" smtClean="0">
                <a:ea typeface="MS PGothic" pitchFamily="34" charset="-128"/>
                <a:cs typeface="Arial" panose="020B0604020202020204" pitchFamily="34" charset="0"/>
              </a:rPr>
              <a:t>Xx</a:t>
            </a: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sz="2800" dirty="0" smtClean="0">
                <a:ea typeface="MS PGothic" pitchFamily="34" charset="-128"/>
                <a:cs typeface="Arial" panose="020B0604020202020204" pitchFamily="34" charset="0"/>
              </a:rPr>
              <a:t>Xx</a:t>
            </a: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sz="2800" dirty="0" smtClean="0">
                <a:ea typeface="MS PGothic" pitchFamily="34" charset="-128"/>
                <a:cs typeface="Arial" panose="020B0604020202020204" pitchFamily="34" charset="0"/>
              </a:rPr>
              <a:t>Xx</a:t>
            </a: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85041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Problem Statement &amp; Objectives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925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9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/20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Research</a:t>
            </a:r>
            <a:r>
              <a:rPr lang="en-US" altLang="ja-JP" sz="4000" b="1" dirty="0">
                <a:ea typeface="MS PGothic" pitchFamily="34" charset="-128"/>
                <a:cs typeface="Arial" panose="020B0604020202020204" pitchFamily="34" charset="0"/>
              </a:rPr>
              <a:t> </a:t>
            </a:r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Methodology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5137728" y="2929922"/>
            <a:ext cx="1828800" cy="1371600"/>
          </a:xfrm>
          <a:prstGeom prst="round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800" dirty="0"/>
              <a:t>Making Hardware Prototype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620298" y="2929922"/>
            <a:ext cx="1920240" cy="13716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800" dirty="0"/>
              <a:t>Design using PSIM Simulation</a:t>
            </a:r>
          </a:p>
        </p:txBody>
      </p:sp>
      <p:sp>
        <p:nvSpPr>
          <p:cNvPr id="13" name="Content Placeholder 14"/>
          <p:cNvSpPr txBox="1">
            <a:spLocks/>
          </p:cNvSpPr>
          <p:nvPr/>
        </p:nvSpPr>
        <p:spPr>
          <a:xfrm>
            <a:off x="7533871" y="2929922"/>
            <a:ext cx="2054701" cy="1371600"/>
          </a:xfrm>
          <a:prstGeom prst="roundRect">
            <a:avLst/>
          </a:prstGeom>
          <a:solidFill>
            <a:srgbClr val="33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cs typeface="Times New Roman" panose="02020603050405020304" pitchFamily="18" charset="0"/>
              </a:rPr>
              <a:t>Perform Experiment</a:t>
            </a:r>
            <a:endParaRPr lang="en-US" sz="2800" dirty="0">
              <a:cs typeface="Times New Roman" panose="02020603050405020304" pitchFamily="18" charset="0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2064672" y="3282935"/>
            <a:ext cx="548640" cy="665574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Rounded Rectangle 14"/>
          <p:cNvSpPr/>
          <p:nvPr/>
        </p:nvSpPr>
        <p:spPr>
          <a:xfrm>
            <a:off x="311713" y="2904375"/>
            <a:ext cx="1737360" cy="13716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800" dirty="0"/>
              <a:t>Review Literature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4573721" y="3282935"/>
            <a:ext cx="548640" cy="665574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7" name="Right Arrow 16"/>
          <p:cNvSpPr/>
          <p:nvPr/>
        </p:nvSpPr>
        <p:spPr>
          <a:xfrm>
            <a:off x="6985231" y="3282935"/>
            <a:ext cx="548640" cy="665574"/>
          </a:xfrm>
          <a:prstGeom prst="rightArrow">
            <a:avLst/>
          </a:prstGeom>
          <a:solidFill>
            <a:srgbClr val="33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8" name="Content Placeholder 14"/>
          <p:cNvSpPr txBox="1">
            <a:spLocks/>
          </p:cNvSpPr>
          <p:nvPr/>
        </p:nvSpPr>
        <p:spPr>
          <a:xfrm>
            <a:off x="10168385" y="2904375"/>
            <a:ext cx="1737360" cy="1371600"/>
          </a:xfrm>
          <a:prstGeom prst="roundRect">
            <a:avLst/>
          </a:prstGeom>
          <a:solidFill>
            <a:srgbClr val="CC99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cs typeface="Times New Roman" panose="02020603050405020304" pitchFamily="18" charset="0"/>
              </a:rPr>
              <a:t>Analyze Results</a:t>
            </a:r>
            <a:endParaRPr lang="en-US" sz="2800" dirty="0">
              <a:cs typeface="Times New Roman" panose="02020603050405020304" pitchFamily="18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9609354" y="3294288"/>
            <a:ext cx="548640" cy="665574"/>
          </a:xfrm>
          <a:prstGeom prst="rightArrow">
            <a:avLst/>
          </a:prstGeom>
          <a:solidFill>
            <a:srgbClr val="CC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0" name="Text Box 82"/>
          <p:cNvSpPr txBox="1">
            <a:spLocks noChangeArrowheads="1"/>
          </p:cNvSpPr>
          <p:nvPr/>
        </p:nvSpPr>
        <p:spPr bwMode="auto">
          <a:xfrm>
            <a:off x="4862373" y="1330170"/>
            <a:ext cx="212285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FF0000"/>
                </a:solidFill>
                <a:ea typeface="MS PGothic" pitchFamily="34" charset="-128"/>
                <a:cs typeface="Arial" panose="020B0604020202020204" pitchFamily="34" charset="0"/>
              </a:rPr>
              <a:t>example</a:t>
            </a:r>
            <a:endParaRPr lang="en-US" altLang="ja-JP" sz="4000" b="1" dirty="0">
              <a:solidFill>
                <a:srgbClr val="FF000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51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1130</Words>
  <Application>Microsoft Office PowerPoint</Application>
  <PresentationFormat>Widescreen</PresentationFormat>
  <Paragraphs>462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MS PGothic</vt:lpstr>
      <vt:lpstr>Arial</vt:lpstr>
      <vt:lpstr>Calibri</vt:lpstr>
      <vt:lpstr>Calibri Light</vt:lpstr>
      <vt:lpstr>Times New Roman</vt:lpstr>
      <vt:lpstr>Traditional Arabic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106</cp:revision>
  <dcterms:created xsi:type="dcterms:W3CDTF">2020-06-24T05:37:59Z</dcterms:created>
  <dcterms:modified xsi:type="dcterms:W3CDTF">2022-02-05T10:28:07Z</dcterms:modified>
</cp:coreProperties>
</file>